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09360"/>
            <a:ext cx="12191695" cy="548640"/>
          </a:xfrm>
          <a:prstGeom prst="rect">
            <a:avLst/>
          </a:prstGeom>
          <a:solidFill>
            <a:srgbClr val="C73E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1109167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600" b="1">
                <a:solidFill>
                  <a:srgbClr val="C73E3A"/>
                </a:solidFill>
                <a:latin typeface="Helvetica Neue"/>
              </a:rPr>
              <a:t>BOKKEN · DESIGN THINKING RUN REPORT</a:t>
            </a:r>
          </a:p>
          <a:p>
            <a:pPr algn="l">
              <a:spcBef>
                <a:spcPts val="1000"/>
              </a:spcBef>
            </a:pPr>
            <a:r>
              <a:rPr sz="2400" b="1">
                <a:solidFill>
                  <a:srgbClr val="1F2430"/>
                </a:solidFill>
                <a:latin typeface="Helvetica Neue"/>
              </a:rPr>
              <a:t>ITERATE — Lanzadera is an on-demand commuter shuttle for Spanish suburbs whose core covenant is a +/-6-minute pickup window.</a:t>
            </a:r>
          </a:p>
          <a:p>
            <a:pPr algn="l">
              <a:spcBef>
                <a:spcPts val="1200"/>
              </a:spcBef>
            </a:pPr>
            <a:r>
              <a:rPr sz="1300" b="0">
                <a:solidFill>
                  <a:srgbClr val="6B7280"/>
                </a:solidFill>
                <a:latin typeface="Helvetica Neue"/>
              </a:rPr>
              <a:t>Session 'gallery' · 28 evidence items · 9 options · register 4/2/4 (supported/contradicted/untested) · ~$10.36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120640"/>
            <a:ext cx="1109167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050" b="1">
                <a:solidFill>
                  <a:srgbClr val="1F2430"/>
                </a:solidFill>
                <a:latin typeface="Helvetica Neue"/>
              </a:rPr>
              <a:t>SIMULATED RUN — autonomous run against a governed synthetic persona panel; all persona contributions are simulated and evidence-bounded. Flagged decisions require validation with real users.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The verdict is iterate — the whole story in one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5486400"/>
                <a:gridCol w="3593592"/>
              </a:tblGrid>
              <a:tr h="56692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What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Result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So what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Problem chosen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Daily pass commuters (46%→38% of riders) plan their mornings around a ±6-minute promise the product no longer keeps (71%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selected on evidence + opportunity coverage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Top opportunity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O3: Increase trust that the app's on-time indicator reflects the promise made to the rider, not the re-planned route - o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Ulwick score drives the focus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Concept advanced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'Ventana honesta': at 21:00, with the route already optimized, push the real pickup point and an honest window for tomor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won three firewalled lenses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Product tested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4 features exercised, 1 broken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fix list in Next Actions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Register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4 supported · 2 contradicted · 4 untested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verdict: iterate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Cost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$10.36 · 63 model calls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illustrative profile — charged $0.00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623560"/>
            <a:ext cx="11091672" cy="54864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/>
            <a:r>
              <a:rPr sz="1000">
                <a:solidFill>
                  <a:srgbClr val="FFFFFF"/>
                </a:solidFill>
                <a:latin typeface="Helvetica Neue"/>
              </a:rPr>
              <a:t>Validation guardrail: synthetic personas scored these hypotheses; they do not validate them. Final judgment needs real users.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HOW THIS RUN WORKED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Six stages, three panels, every actor journaled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417320"/>
            <a:ext cx="1783080" cy="45720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Helvetica Neue"/>
              </a:rPr>
              <a:t>EMPATHIZE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1783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interviews + UI tests + Ulwick outcome ranking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2404872" y="1417320"/>
            <a:ext cx="1783080" cy="45720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Helvetica Neue"/>
              </a:rPr>
              <a:t>DEFINE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04872" y="1965960"/>
            <a:ext cx="1783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insights -&gt; problem statement, losers preserved</a:t>
            </a:r>
          </a:p>
        </p:txBody>
      </p:sp>
      <p:sp>
        <p:nvSpPr>
          <p:cNvPr id="9" name="Rectangle 8"/>
          <p:cNvSpPr/>
          <p:nvPr/>
        </p:nvSpPr>
        <p:spPr>
          <a:xfrm>
            <a:off x="4261104" y="1417320"/>
            <a:ext cx="1783080" cy="45720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Helvetica Neue"/>
              </a:rPr>
              <a:t>IDEATE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61104" y="1965960"/>
            <a:ext cx="1783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quota divergence; 3 firewalled lenses converge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17336" y="1417320"/>
            <a:ext cx="1783080" cy="45720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Helvetica Neue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17336" y="1965960"/>
            <a:ext cx="1783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web research; assumption register; artifacts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73568" y="1417320"/>
            <a:ext cx="1783080" cy="45720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Helvetica Neue"/>
              </a:rPr>
              <a:t>TEST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73568" y="1965960"/>
            <a:ext cx="1783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fresh panel scores register; verdict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829800" y="1417320"/>
            <a:ext cx="1783080" cy="45720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Helvetica Neue"/>
              </a:rPr>
              <a:t>COMPLETE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29800" y="1965960"/>
            <a:ext cx="17830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dossier + handoff + this report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291840"/>
            <a:ext cx="67665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The cast (synthetic, labeled)</a:t>
            </a:r>
          </a:p>
          <a:p>
            <a:pPr algn="l">
              <a:spcBef>
                <a:spcPts val="4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interview: skeptic-agent (skeptic); feasibility-agent (feasibility); viability-agent (viability); Tomas (64, Badajoz) (segment); Tomas (60, Zaragoza) (segment); Javier (44, Zaragoza) (segment)</a:t>
            </a:r>
          </a:p>
          <a:p>
            <a:pPr algn="l">
              <a:spcBef>
                <a:spcPts val="4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ideation: skeptic-agent (skeptic); feasibility-agent (feasibility); viability-agent (viability); Marta (72, Zaragoza) (segment); Pablo (48, Zaragoza) (segment); Javier (24, Murcia) (segment)</a:t>
            </a:r>
          </a:p>
          <a:p>
            <a:pPr algn="l">
              <a:spcBef>
                <a:spcPts val="4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test: skeptic-agent (skeptic); feasibility-agent (feasibility); viability-agent (viability); Carmen (28, Zaragoza) (segment); Ramon (36, Madrid) (segment); Carmen (52, Zaragoza) (segment)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3291840"/>
            <a:ext cx="41148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System agents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concept-researcher — sourced web research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ui-walker + ui-tester — browser tests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sidekick — cached reads (never judges)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lenses + skeptic — challenge lane</a:t>
            </a:r>
          </a:p>
          <a:p>
            <a:pPr algn="l">
              <a:spcBef>
                <a:spcPts val="20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Models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claude-fable-5: 33 calls, $7.74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claude-haiku-4-5: 9 calls, $0.07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claude-opus-5: 12 calls, $2.16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claude-sonnet-5: 9 calls, $0.39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OBSERVED · FUNCTIONAL UI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4 features exercised in a real browser — 1 broken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758952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914400"/>
                <a:gridCol w="4572000"/>
              </a:tblGrid>
              <a:tr h="53035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Feature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Verdict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Finding (observed)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Cambiar a una van más puntual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2F6F4E"/>
                          </a:solidFill>
                          <a:latin typeface="Helvetica Neue"/>
                        </a:rPr>
                        <a:t>works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The switch responds instantly and confirms inline ('mañana te recoge la van de las 07:20') without leaving the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Reservar un asiento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2F6F4E"/>
                          </a:solidFill>
                          <a:latin typeface="Helvetica Neue"/>
                        </a:rPr>
                        <a:t>works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Day and van selectors plus one confirm tap; the confirmation promises the 21:00 notice, which is the right mom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Indicador de puntualidad de ayer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C73E3A"/>
                          </a:solidFill>
                          <a:latin typeface="Helvetica Neue"/>
                        </a:rPr>
                        <a:t>broken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The card shows a green 'Ventana cumplida' tick directly above a notice that the arrival alert went out 9 minut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Aviso de las 21:00 (ajustes)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6B7280"/>
                          </a:solidFill>
                          <a:latin typeface="Helvetica Neue"/>
                        </a:rPr>
                        <a:t>unclear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The opt-in checkbox exists, but its state does not visibly persist when switching views, so whether the prefer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 descr="featur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0" y="1463040"/>
            <a:ext cx="3291840" cy="2314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3977639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End state of a broken feature (observed)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EMPATHIZE · OUTPUT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Where the underserved demand is (Ulwick-scored)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6424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7589520"/>
                <a:gridCol w="822960"/>
                <a:gridCol w="2194560"/>
              </a:tblGrid>
              <a:tr h="50292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#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Outcome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Opp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Band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Increase trust that the app's on-time indicator reflects the promise made to the rider, not the re-planne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16.0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C73E3A"/>
                          </a:solidFill>
                          <a:latin typeface="Helvetica Neue"/>
                        </a:rPr>
                        <a:t>severely underserved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2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Increase the likelihood that the pickup window promised at 21:00 is the window that actually happens the 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14.0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B3762D"/>
                          </a:solidFill>
                          <a:latin typeface="Helvetica Neue"/>
                        </a:rPr>
                        <a:t>underserved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3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Minimize the surprise of a pickup point that moved overnight - the rider knows the point and the walk bef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13.0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B3762D"/>
                          </a:solidFill>
                          <a:latin typeface="Helvetica Neue"/>
                        </a:rPr>
                        <a:t>underserved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Minimize the cost of a missed pickup - a same-morning recovery option instead of a 90-minute gap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11.3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moderate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5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Increase the perceived fairness of route optimization - riders understand why their pickup changed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10.3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moderate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6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Minimize the door-to-van walk variance across weeks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9.7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served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7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Minimize the money a 2-3 day rider wastes versus pay-per-use reality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8.3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served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900" b="0">
                <a:solidFill>
                  <a:srgbClr val="6B7280"/>
                </a:solidFill>
                <a:latin typeface="Helvetica Neue"/>
              </a:rPr>
              <a:t>Opp = Importance + max(Importance - Satisfaction, 0), mean across personas; &gt;=15 severely underserved, 12-15 underserved.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THE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What advances, and why it won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05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71600"/>
            <a:ext cx="11091672" cy="822960"/>
          </a:xfrm>
          <a:prstGeom prst="rect">
            <a:avLst/>
          </a:prstGeom>
          <a:solidFill>
            <a:srgbClr val="1F24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/>
            <a:r>
              <a:rPr sz="1050">
                <a:solidFill>
                  <a:srgbClr val="FFFFFF"/>
                </a:solidFill>
                <a:latin typeface="Helvetica Neue"/>
              </a:rPr>
              <a:t>'Ventana honesta': at 21:00, with the route already optimized, push the real pickup point and an honest window for tomorrow - including 'wide window (12 min) on your street tomorrow' - with a one-tap switch to an earlier van when the window is wide [serves: O0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23160"/>
            <a:ext cx="54864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Why it won (lens positions)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verdict green, effort S, first slice: push tomorrow's point+window at 21:00, read-only (no van switching yet) - The route engine already commits a pla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verdict red, effort L - A rider-voted pickup map fights the optimizer head-on; every vote becomes a constraint the engine must not break. Not honestly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RICE 4.2: reach 9 (every active rider gets the 21:00 push), impact 3 (attacks the top-ranked outcome, opp 16.0), confidence 0.7, effort 4.5 pw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0" y="2423160"/>
            <a:ext cx="53949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Dissent on record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feasibility: red verdict on a5967a0c059c4f038a09f6fbeccaba6c: verdict red, effort L - A rider-voted pickup map fights the optimizer head-on; every vote becomes a c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5440680"/>
            <a:ext cx="11091672" cy="685800"/>
          </a:xfrm>
          <a:prstGeom prst="rect">
            <a:avLst/>
          </a:prstGeom>
          <a:solidFill>
            <a:srgbClr val="8A2B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/>
            <a:r>
              <a:rPr sz="1000">
                <a:solidFill>
                  <a:srgbClr val="FFFFFF"/>
                </a:solidFill>
                <a:latin typeface="Helvetica Neue"/>
              </a:rPr>
              <a:t>Hypothesis: We believe daily pass holders will forgive wide windows they were warned about,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REPORTED · CONCEPT RESEARCH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The market, on the record (every claim sourced)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173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4572000"/>
                <a:gridCol w="377647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Competitor / prior art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What it does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Overlap with the concept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BusUp (demo data)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B2B commuter shuttles with contractual SLAs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partial - no consumer-facing window promise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Renfe Cercanias (demo data)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publishes real-time punctuality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the substitute riders defect to at 1.85 EUR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4069080"/>
            <a:ext cx="11091672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Market signals (sourced)</a:t>
            </a:r>
          </a:p>
          <a:p>
            <a:pPr algn="l">
              <a:spcBef>
                <a:spcPts val="20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•  DEMO: 62% of shuttle churners cite reliability communication, not reliability itself</a:t>
            </a:r>
          </a:p>
          <a:p>
            <a:pPr algn="l">
              <a:spcBef>
                <a:spcPts val="20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Differentiation risks</a:t>
            </a:r>
          </a:p>
          <a:p>
            <a:pPr algn="l">
              <a:spcBef>
                <a:spcPts val="200"/>
              </a:spcBef>
            </a:pPr>
            <a:r>
              <a:rPr sz="900" b="0">
                <a:solidFill>
                  <a:srgbClr val="1F2430"/>
                </a:solidFill>
                <a:latin typeface="Helvetica Neue"/>
              </a:rPr>
              <a:t>•  DEMO: honesty-forward messaging is easily copied; the moat is the nightly engine commitment, not the copy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TEST · OUTPUT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Register: 4 supported · 2 contradicted · 4 untested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3920"/>
                <a:gridCol w="1097280"/>
                <a:gridCol w="1490472"/>
              </a:tblGrid>
              <a:tr h="47548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Assumption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Impact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Verdict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Riders on wide-window days will switch vans rather than churn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high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C73E3A"/>
                          </a:solidFill>
                          <a:latin typeface="Helvetica Neue"/>
                        </a:rPr>
                        <a:t>contradicted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The 21:00 booking-change deadline is the right moment for the truth push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medium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C73E3A"/>
                          </a:solidFill>
                          <a:latin typeface="Helvetica Neue"/>
                        </a:rPr>
                        <a:t>contradicted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An honest 'wide window' warning reduces anger more than it reduces bookings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high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2F6F4E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The route engine can commit a next-morning window at 21:00 within +/-2 min accuracy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high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2F6F4E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Riders will read a 21:00 notification the night before commuting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high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2F6F4E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Marta's segment (daily pass holders) values honesty over raw punctuality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high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6B7280"/>
                          </a:solidFill>
                          <a:latin typeface="Helvetica Neue"/>
                        </a:rPr>
                        <a:t>untested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Publishing real compliance numbers will not be weaponized by competitors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medium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2F6F4E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Support ticket volume drops when windows are honest (402/mo baseline)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medium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6B7280"/>
                          </a:solidFill>
                          <a:latin typeface="Helvetica Neue"/>
                        </a:rPr>
                        <a:t>untested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Diego's segment will not abuse a free missed-pickup rescue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medium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1">
                          <a:solidFill>
                            <a:srgbClr val="6B7280"/>
                          </a:solidFill>
                          <a:latin typeface="Helvetica Neue"/>
                        </a:rPr>
                        <a:t>untested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HOW THE AGENTS ARGUED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Three lenses, one skeptic, dissent preserved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585216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feasibility (2 votes)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verdict green, effort S, first slice: push tomorrow's point+window at 21:00, read-only (no van switching yet) - The route engine already commits a plan nightly; surfacing it at 21:00 is exposure, not invention. The README confirms</a:t>
            </a:r>
          </a:p>
          <a:p>
            <a:pPr algn="l">
              <a:spcBef>
                <a:spcPts val="20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viability (2 votes)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RICE 4.2: reach 9 (every active rider gets the 21:00 push), impact 3 (attacks the top-ranked outcome, opp 16.0), confidence 0.7, effort 4.5 pw</a:t>
            </a:r>
          </a:p>
          <a:p>
            <a:pPr algn="l">
              <a:spcBef>
                <a:spcPts val="20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desirability (2 votes)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Directly serves the 16.0 outcome and Marta's exact words: 'I can plan around honesty'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0" y="1417320"/>
            <a:ext cx="50292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The skeptic, verbatim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The weakest claim on the table is that honesty reduces churn: the record proves riders are angry about the lying tick, but no evidence shows a warned rider stays. A 'wide window' push at 21:00 might simply move the churn decision to bedtime. The cheapest test: measure switch-vs-cancel behavior on the one-tap van change before believing the retention story.</a:t>
            </a:r>
          </a:p>
          <a:p>
            <a:pPr algn="l">
              <a:spcBef>
                <a:spcPts val="20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Kata interventions (8)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stage_contract (empathize)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stage_contract (define)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hmw_reframe (define)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stage_contract (ideate)</a:t>
            </a:r>
          </a:p>
          <a:p>
            <a:pPr algn="l">
              <a:spcBef>
                <a:spcPts val="200"/>
              </a:spcBef>
            </a:pPr>
            <a:r>
              <a:rPr sz="850" b="0">
                <a:solidFill>
                  <a:srgbClr val="1F2430"/>
                </a:solidFill>
                <a:latin typeface="Helvetica Neue"/>
              </a:rPr>
              <a:t>•  timebox_pivot (ideate)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ACTION ORIENTED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What to do next, in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09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2487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10543032"/>
              </a:tblGrid>
              <a:tr h="621792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#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Action</a:t>
                      </a:r>
                    </a:p>
                  </a:txBody>
                  <a:tcPr marL="54864" marR="54864" marT="18288" marB="18288" anchor="ctr">
                    <a:solidFill>
                      <a:srgbClr val="1F2430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1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Fix (Indicador de puntualidad de ayer): The card shows a green 'Ventana cumplida' tick directly above a notice that the arrival alert went out 9 minutes after the pr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2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Address the test contradiction: A test result contradicts earlier work: the 'honesty reduces churn' assumption is contradicted by the same evidence that supports dem</a:t>
                      </a:r>
                    </a:p>
                  </a:txBody>
                  <a:tcPr marL="54864" marR="54864" marT="18288" marB="18288" anchor="ctr">
                    <a:solidFill>
                      <a:srgbClr val="F1ECE2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3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50" b="0">
                          <a:solidFill>
                            <a:srgbClr val="1F2430"/>
                          </a:solidFill>
                          <a:latin typeface="Helvetica Neue"/>
                        </a:rPr>
                        <a:t>Recommendation is 'iterate': validate the supported assumptions with real users before building.</a:t>
                      </a:r>
                    </a:p>
                  </a:txBody>
                  <a:tcPr marL="54864" marR="54864" marT="18288" marB="18288" anchor="ctr">
                    <a:solidFill>
                      <a:srgbClr val="FAF7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100" b="1">
                <a:solidFill>
                  <a:srgbClr val="C73E3A"/>
                </a:solidFill>
                <a:latin typeface="Helvetica Neue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2500" b="1">
                <a:solidFill>
                  <a:srgbClr val="1F2430"/>
                </a:solidFill>
                <a:latin typeface="Helvetica Neue"/>
              </a:rPr>
              <a:t>Specifications handed off + the paper trail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73952"/>
            <a:ext cx="1109167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Bokken · session gallery — generated from the Journal, no manual edits       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</a:pPr>
            <a:r>
              <a:rPr sz="1000" b="0">
                <a:solidFill>
                  <a:srgbClr val="1F2430"/>
                </a:solidFill>
                <a:latin typeface="Helvetica Neue"/>
              </a:rPr>
              <a:t>honest-ontime-indicator — The on-time tick measures the 21:00 promise, never the dawn re-plan.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6B7280"/>
                </a:solidFill>
                <a:latin typeface="Helvetica Neue"/>
              </a:rPr>
              <a:t>handoff/openspec/changes/build-mvp-gallery/specs/honest-ontime-indicator/spec.md</a:t>
            </a:r>
          </a:p>
          <a:p>
            <a:pPr algn="l">
              <a:spcBef>
                <a:spcPts val="200"/>
              </a:spcBef>
            </a:pPr>
            <a:r>
              <a:rPr sz="1250" b="1">
                <a:solidFill>
                  <a:srgbClr val="8A2B28"/>
                </a:solidFill>
                <a:latin typeface="Helvetica Neue"/>
              </a:rPr>
              <a:t>On file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dossier/dossier.md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dossier/dossier.json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journal.jsonl (hash-chained)</a:t>
            </a:r>
          </a:p>
          <a:p>
            <a:pPr algn="l">
              <a:spcBef>
                <a:spcPts val="200"/>
              </a:spcBef>
            </a:pPr>
            <a:r>
              <a:rPr sz="950" b="0">
                <a:solidFill>
                  <a:srgbClr val="1F2430"/>
                </a:solidFill>
                <a:latin typeface="Helvetica Neue"/>
              </a:rPr>
              <a:t>•  artifacts/ (hashed, journaled)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